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E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33"/>
  </p:normalViewPr>
  <p:slideViewPr>
    <p:cSldViewPr snapToGrid="0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DF7347-F8FD-66D6-FCCF-AD38C88F6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FE7B1F-D50F-F5F2-93DE-85F25FD5A4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0697160-2BD1-5889-1E1B-E93E3A149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ED770F5-5A26-FCE6-BFEA-DA8B89F10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990C40D-039F-05B6-F345-2B45C3A51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41354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429199-D8E9-CCC8-ADA6-8E86A101B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BE1F55CF-497F-BE46-F640-62B60ED180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42F5176-BE42-2573-E568-31C4F22B08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58BDBF1-8AF3-0DB4-8AD8-00D51D8A0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3D2F85B-59E8-42D7-7A5C-5C52BBD97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6295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5AC4F9D-580B-FC3B-6ACF-1BBEFBE01B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B7B11798-086A-CB99-358F-81A9FD0BFF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6D5770F-A1F9-CF22-5142-6F697D73F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9506C01-8BE5-13D9-DD4B-F79D2F7B5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225EFEA-76BA-AB4D-6D49-DF110047F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3383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8387BA-1546-78E7-185E-442099C1F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B785082-0926-3432-9380-76056C7E1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9F7F16E-37EE-9E5A-2B36-E48AEC022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21AF1FA-37BE-ACD1-41AF-6F5AE1126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9841F7C-FEC1-F787-6178-2F149D855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948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BC4A3-112A-E143-F7BC-8F552EDFD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2D84B7E-3AAE-BB53-96A0-109717598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F52D081-FAAE-19A2-B354-A76E77888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183004A-0D62-E7AF-0A89-91A55E30A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2771148-E81F-FCFF-0F07-F62A2BAFF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3237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D6B3A4-C5DC-EA4E-9CAA-BCCF5CB77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C4E3D03-B25C-B99D-FB12-34D266C507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3701FFAF-1139-FA64-6411-C73104A44C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135598BD-9B3A-69A0-5FE5-9C4AC2D5C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65BFAF53-6A8D-0D21-40B6-6C33CC5D2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29565846-CC94-B548-9B13-0B3AEE3BD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22674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E21DE0-66EF-BF0E-128F-4096EDBE6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9C4FD026-1706-4526-DB95-59C4B49014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E0FF84A2-2CDE-AD8D-5690-C166FDC781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05BFA312-718D-5CC2-5944-4EE5778BF2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4493436E-5FB4-BCC5-9231-DCB0A3595F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8EB05834-AD69-0F60-612C-DA2C8897E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EA838329-64FC-85B2-F453-2C3E4C77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F93B3E2D-7A8F-B08F-497D-AE00C8D49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256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672484-003D-6915-701C-21B062006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E4096CBE-54E7-8F42-E130-6C4526F0C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8A901006-34D7-E93A-1288-E39D1663C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9FFA240-CAEF-8DB7-42F3-284B2503F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7849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C0221A7B-8181-8371-53E3-1DB553497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3E273A7F-23DF-6080-DB83-F417F3787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54509EB-72B8-5889-5700-9B40864A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75678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E35455-C6E5-0EAD-32D5-850C14FDB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371B7A73-3D3F-3EB2-701F-F982B7882B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04804912-C4AA-EDBF-86E6-ECAEF53558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2A2B8A3-2944-06DB-8D87-88EB87803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49E4A72-7187-BDD7-BAFF-948280843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91492190-7403-671F-651B-D16A368FE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8955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C49F24-B262-13EF-CD63-9E4F02080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76B4F4EE-D35B-0D7D-1003-71AD36BA46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4B0AEE1E-1495-69FE-55A4-93F59DD4E8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832EFF2-5609-BE1A-7295-4539A561A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D99AF0C-70F4-74E7-CBE8-17B091CC2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F7D568C-F0F5-F367-4DEB-42EAE75DD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5712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030A0321-7E4F-8DA7-E8AA-013DD8BA35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D7E64292-2B84-4D72-F596-E909D44D9E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EEB9DBF-E3D8-17E0-DD03-51576AF645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8E528-043F-6049-96A1-7241386A4AC1}" type="datetimeFigureOut">
              <a:rPr lang="pt-PT" smtClean="0"/>
              <a:t>06/05/24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0077E17-6B2E-8188-6FAB-FFB5061810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975F7FF-C30C-194F-5A10-411BD62231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86620-4B21-DA42-A81E-39EA2111EDF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0804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delo de Plano de aula de Jogos de tabuleiro | Prezi">
            <a:extLst>
              <a:ext uri="{FF2B5EF4-FFF2-40B4-BE49-F238E27FC236}">
                <a16:creationId xmlns:a16="http://schemas.microsoft.com/office/drawing/2014/main" id="{44ED490B-59E3-6377-AF71-69A090C118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4E170D3D-C51B-EF75-6059-1BDBC3BB8B33}"/>
              </a:ext>
            </a:extLst>
          </p:cNvPr>
          <p:cNvSpPr txBox="1"/>
          <p:nvPr/>
        </p:nvSpPr>
        <p:spPr>
          <a:xfrm>
            <a:off x="0" y="0"/>
            <a:ext cx="12192000" cy="738664"/>
          </a:xfrm>
          <a:prstGeom prst="rect">
            <a:avLst/>
          </a:prstGeom>
          <a:solidFill>
            <a:srgbClr val="4CE4E9"/>
          </a:solidFill>
        </p:spPr>
        <p:txBody>
          <a:bodyPr wrap="square">
            <a:spAutoFit/>
          </a:bodyPr>
          <a:lstStyle/>
          <a:p>
            <a:pPr algn="ctr"/>
            <a:r>
              <a:rPr lang="pt-PT" sz="2400" dirty="0">
                <a:solidFill>
                  <a:schemeClr val="tx2"/>
                </a:solidFill>
                <a:latin typeface="DidactGothic"/>
              </a:rPr>
              <a:t>Comunicar com Jogos: a elaboração de jogos para comunicar ciência</a:t>
            </a:r>
          </a:p>
          <a:p>
            <a:pPr algn="ctr"/>
            <a:r>
              <a:rPr lang="pt-PT" dirty="0">
                <a:solidFill>
                  <a:schemeClr val="tx2"/>
                </a:solidFill>
                <a:effectLst/>
                <a:latin typeface="DidactGothic"/>
              </a:rPr>
              <a:t>Fernando Borges, </a:t>
            </a:r>
            <a:r>
              <a:rPr lang="pt-PT" dirty="0" err="1">
                <a:solidFill>
                  <a:schemeClr val="tx2"/>
                </a:solidFill>
                <a:effectLst/>
                <a:latin typeface="DidactGothic"/>
              </a:rPr>
              <a:t>Niedja</a:t>
            </a:r>
            <a:r>
              <a:rPr lang="pt-PT" dirty="0">
                <a:solidFill>
                  <a:schemeClr val="tx2"/>
                </a:solidFill>
                <a:effectLst/>
                <a:latin typeface="DidactGothic"/>
              </a:rPr>
              <a:t> Santos, Ma</a:t>
            </a:r>
            <a:r>
              <a:rPr lang="pt-PT" dirty="0">
                <a:solidFill>
                  <a:schemeClr val="tx2"/>
                </a:solidFill>
                <a:latin typeface="DidactGothic"/>
              </a:rPr>
              <a:t>rta Graça e Louise Beja (</a:t>
            </a:r>
            <a:r>
              <a:rPr lang="pt-PT" dirty="0" err="1">
                <a:solidFill>
                  <a:schemeClr val="tx2"/>
                </a:solidFill>
                <a:latin typeface="DidactGothic"/>
              </a:rPr>
              <a:t>fernando.Borges@ij.uc.pt</a:t>
            </a:r>
            <a:r>
              <a:rPr lang="pt-PT" dirty="0">
                <a:solidFill>
                  <a:schemeClr val="tx2"/>
                </a:solidFill>
                <a:latin typeface="DidactGothic"/>
              </a:rPr>
              <a:t>)</a:t>
            </a:r>
            <a:endParaRPr lang="pt-PT" dirty="0">
              <a:solidFill>
                <a:schemeClr val="tx2"/>
              </a:solidFill>
              <a:effectLst/>
            </a:endParaRPr>
          </a:p>
        </p:txBody>
      </p:sp>
      <p:pic>
        <p:nvPicPr>
          <p:cNvPr id="6" name="Picture 4" descr="Sobre o IJ">
            <a:extLst>
              <a:ext uri="{FF2B5EF4-FFF2-40B4-BE49-F238E27FC236}">
                <a16:creationId xmlns:a16="http://schemas.microsoft.com/office/drawing/2014/main" id="{F4A92974-2931-A8FB-DDA0-B68EFA0A5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1540"/>
            <a:ext cx="1037162" cy="104179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92C302AE-88E1-F2CE-2D83-135E066A749E}"/>
              </a:ext>
            </a:extLst>
          </p:cNvPr>
          <p:cNvSpPr txBox="1"/>
          <p:nvPr/>
        </p:nvSpPr>
        <p:spPr>
          <a:xfrm>
            <a:off x="7658100" y="838857"/>
            <a:ext cx="4533900" cy="15696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t-PT" sz="2400" dirty="0">
                <a:solidFill>
                  <a:schemeClr val="tx2"/>
                </a:solidFill>
                <a:latin typeface="DidactGothic"/>
              </a:rPr>
              <a:t>Desafio de Comunicar o Direito (e os nossos projetos) de forma interessante na NEI (e outros grandes eventos)</a:t>
            </a:r>
            <a:endParaRPr lang="pt-PT" dirty="0">
              <a:solidFill>
                <a:schemeClr val="tx2"/>
              </a:solidFill>
              <a:latin typeface="DidactGothic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A70145A-A3A9-18BE-50C6-B1F194C105EE}"/>
              </a:ext>
            </a:extLst>
          </p:cNvPr>
          <p:cNvSpPr txBox="1"/>
          <p:nvPr/>
        </p:nvSpPr>
        <p:spPr>
          <a:xfrm>
            <a:off x="0" y="1881441"/>
            <a:ext cx="2617470" cy="80021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t-PT" sz="2300" dirty="0">
                <a:solidFill>
                  <a:srgbClr val="C00000"/>
                </a:solidFill>
                <a:latin typeface="DidactGothic"/>
              </a:rPr>
              <a:t>1. Tornar o “Direito” mais apelativo; 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1B15BE8-F87A-841D-16DD-1E892BE4FD0F}"/>
              </a:ext>
            </a:extLst>
          </p:cNvPr>
          <p:cNvSpPr txBox="1"/>
          <p:nvPr/>
        </p:nvSpPr>
        <p:spPr>
          <a:xfrm>
            <a:off x="2063903" y="3901383"/>
            <a:ext cx="5342737" cy="80021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t-PT" sz="2300" dirty="0">
                <a:solidFill>
                  <a:srgbClr val="C00000"/>
                </a:solidFill>
                <a:latin typeface="DidactGothic"/>
              </a:rPr>
              <a:t>3. Aproximação com o público, superando barreiras para a transmissão de mensagens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02216C9-320C-7D81-8218-4AC463733F63}"/>
              </a:ext>
            </a:extLst>
          </p:cNvPr>
          <p:cNvSpPr txBox="1"/>
          <p:nvPr/>
        </p:nvSpPr>
        <p:spPr>
          <a:xfrm>
            <a:off x="-1" y="5913629"/>
            <a:ext cx="4270897" cy="80021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t-PT" sz="2300" dirty="0">
                <a:solidFill>
                  <a:srgbClr val="C00000"/>
                </a:solidFill>
                <a:latin typeface="DidactGothic"/>
              </a:rPr>
              <a:t>4. Identificação de modelo de jogo adequado; 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00F8B142-F6CB-BB92-2780-5D8C069105D6}"/>
              </a:ext>
            </a:extLst>
          </p:cNvPr>
          <p:cNvSpPr txBox="1"/>
          <p:nvPr/>
        </p:nvSpPr>
        <p:spPr>
          <a:xfrm>
            <a:off x="7658100" y="2382980"/>
            <a:ext cx="4533900" cy="236988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t-PT" sz="2800" dirty="0">
                <a:solidFill>
                  <a:schemeClr val="tx2"/>
                </a:solidFill>
                <a:latin typeface="DidactGothic"/>
              </a:rPr>
              <a:t>Jogos no IJ:</a:t>
            </a:r>
          </a:p>
          <a:p>
            <a:r>
              <a:rPr lang="pt-PT" sz="2000" dirty="0">
                <a:solidFill>
                  <a:schemeClr val="tx2"/>
                </a:solidFill>
                <a:latin typeface="DidactGothic"/>
              </a:rPr>
              <a:t>Direitos das Crianças; </a:t>
            </a:r>
          </a:p>
          <a:p>
            <a:r>
              <a:rPr lang="pt-PT" sz="2000" dirty="0" err="1">
                <a:solidFill>
                  <a:schemeClr val="tx2"/>
                </a:solidFill>
                <a:latin typeface="DidactGothic"/>
              </a:rPr>
              <a:t>MediMare</a:t>
            </a:r>
            <a:r>
              <a:rPr lang="pt-PT" sz="2000" dirty="0">
                <a:solidFill>
                  <a:schemeClr val="tx2"/>
                </a:solidFill>
                <a:latin typeface="DidactGothic"/>
              </a:rPr>
              <a:t> Game;</a:t>
            </a:r>
          </a:p>
          <a:p>
            <a:r>
              <a:rPr lang="pt-PT" sz="2000" dirty="0" err="1">
                <a:solidFill>
                  <a:schemeClr val="tx2"/>
                </a:solidFill>
                <a:latin typeface="DidactGothic"/>
              </a:rPr>
              <a:t>Raiders</a:t>
            </a:r>
            <a:r>
              <a:rPr lang="pt-PT" sz="2000" dirty="0">
                <a:solidFill>
                  <a:schemeClr val="tx2"/>
                </a:solidFill>
                <a:latin typeface="DidactGothic"/>
              </a:rPr>
              <a:t> </a:t>
            </a:r>
            <a:r>
              <a:rPr lang="pt-PT" sz="2000" dirty="0" err="1">
                <a:solidFill>
                  <a:schemeClr val="tx2"/>
                </a:solidFill>
                <a:latin typeface="DidactGothic"/>
              </a:rPr>
              <a:t>of</a:t>
            </a:r>
            <a:r>
              <a:rPr lang="pt-PT" sz="2000" dirty="0">
                <a:solidFill>
                  <a:schemeClr val="tx2"/>
                </a:solidFill>
                <a:latin typeface="DidactGothic"/>
              </a:rPr>
              <a:t> </a:t>
            </a:r>
            <a:r>
              <a:rPr lang="pt-PT" sz="2000" dirty="0" err="1">
                <a:solidFill>
                  <a:schemeClr val="tx2"/>
                </a:solidFill>
                <a:latin typeface="DidactGothic"/>
              </a:rPr>
              <a:t>lost</a:t>
            </a:r>
            <a:r>
              <a:rPr lang="pt-PT" sz="2000" dirty="0">
                <a:solidFill>
                  <a:schemeClr val="tx2"/>
                </a:solidFill>
                <a:latin typeface="DidactGothic"/>
              </a:rPr>
              <a:t> ECI;</a:t>
            </a:r>
          </a:p>
          <a:p>
            <a:r>
              <a:rPr lang="pt-PT" sz="2000" dirty="0" err="1">
                <a:solidFill>
                  <a:schemeClr val="tx2"/>
                </a:solidFill>
                <a:latin typeface="DidactGothic"/>
              </a:rPr>
              <a:t>Quiz</a:t>
            </a:r>
            <a:r>
              <a:rPr lang="pt-PT" sz="2000" dirty="0">
                <a:solidFill>
                  <a:schemeClr val="tx2"/>
                </a:solidFill>
                <a:latin typeface="DidactGothic"/>
              </a:rPr>
              <a:t> Direitos </a:t>
            </a:r>
            <a:r>
              <a:rPr lang="pt-PT" sz="2000" dirty="0" err="1">
                <a:solidFill>
                  <a:schemeClr val="tx2"/>
                </a:solidFill>
                <a:latin typeface="DidactGothic"/>
              </a:rPr>
              <a:t>Societais</a:t>
            </a:r>
            <a:r>
              <a:rPr lang="pt-PT" sz="2000" dirty="0">
                <a:solidFill>
                  <a:schemeClr val="tx2"/>
                </a:solidFill>
                <a:latin typeface="DidactGothic"/>
              </a:rPr>
              <a:t> &amp; Direito;</a:t>
            </a:r>
          </a:p>
          <a:p>
            <a:r>
              <a:rPr lang="pt-PT" sz="2000" dirty="0">
                <a:solidFill>
                  <a:schemeClr val="tx2"/>
                </a:solidFill>
                <a:latin typeface="DidactGothic"/>
              </a:rPr>
              <a:t>Open Access Escape </a:t>
            </a:r>
            <a:r>
              <a:rPr lang="pt-PT" sz="2000" dirty="0" err="1">
                <a:solidFill>
                  <a:schemeClr val="tx2"/>
                </a:solidFill>
                <a:latin typeface="DidactGothic"/>
              </a:rPr>
              <a:t>Room</a:t>
            </a:r>
            <a:r>
              <a:rPr lang="pt-PT" sz="2000" dirty="0">
                <a:solidFill>
                  <a:schemeClr val="tx2"/>
                </a:solidFill>
                <a:latin typeface="DidactGothic"/>
              </a:rPr>
              <a:t>;</a:t>
            </a:r>
          </a:p>
          <a:p>
            <a:r>
              <a:rPr lang="pt-PT" sz="2000" dirty="0" err="1">
                <a:solidFill>
                  <a:schemeClr val="tx2"/>
                </a:solidFill>
                <a:latin typeface="DidactGothic"/>
              </a:rPr>
              <a:t>Ellection</a:t>
            </a:r>
            <a:r>
              <a:rPr lang="pt-PT" sz="2000" dirty="0">
                <a:solidFill>
                  <a:schemeClr val="tx2"/>
                </a:solidFill>
                <a:latin typeface="DidactGothic"/>
              </a:rPr>
              <a:t> </a:t>
            </a:r>
            <a:r>
              <a:rPr lang="pt-PT" sz="2000" dirty="0" err="1">
                <a:solidFill>
                  <a:schemeClr val="tx2"/>
                </a:solidFill>
                <a:latin typeface="DidactGothic"/>
              </a:rPr>
              <a:t>Ville</a:t>
            </a:r>
            <a:r>
              <a:rPr lang="pt-PT" sz="2000" dirty="0">
                <a:solidFill>
                  <a:schemeClr val="tx2"/>
                </a:solidFill>
                <a:latin typeface="DidactGothic"/>
              </a:rPr>
              <a:t>.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F3DA9CD6-86E2-36E0-9AF7-E187CEEB3B0C}"/>
              </a:ext>
            </a:extLst>
          </p:cNvPr>
          <p:cNvSpPr txBox="1"/>
          <p:nvPr/>
        </p:nvSpPr>
        <p:spPr>
          <a:xfrm>
            <a:off x="8183880" y="5898241"/>
            <a:ext cx="233172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t-PT" sz="2400" dirty="0">
                <a:solidFill>
                  <a:srgbClr val="C00000"/>
                </a:solidFill>
                <a:latin typeface="DidactGothic"/>
              </a:rPr>
              <a:t>6. Divirtam-se!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7ED02C25-AB69-48DE-03CE-3D52066DA39C}"/>
              </a:ext>
            </a:extLst>
          </p:cNvPr>
          <p:cNvSpPr txBox="1"/>
          <p:nvPr/>
        </p:nvSpPr>
        <p:spPr>
          <a:xfrm>
            <a:off x="2700628" y="1872527"/>
            <a:ext cx="4808881" cy="80021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t-PT" sz="2300" dirty="0">
                <a:solidFill>
                  <a:srgbClr val="C00000"/>
                </a:solidFill>
                <a:latin typeface="DidactGothic"/>
              </a:rPr>
              <a:t>2. Criar momentos de interação e envolvimento com os/as participantes;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B03AE52F-969B-6333-5DA3-C4570D65152B}"/>
              </a:ext>
            </a:extLst>
          </p:cNvPr>
          <p:cNvSpPr txBox="1"/>
          <p:nvPr/>
        </p:nvSpPr>
        <p:spPr>
          <a:xfrm>
            <a:off x="4537710" y="5913629"/>
            <a:ext cx="3553156" cy="80021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pt-PT" sz="2300" dirty="0">
                <a:solidFill>
                  <a:srgbClr val="C00000"/>
                </a:solidFill>
                <a:latin typeface="DidactGothic"/>
              </a:rPr>
              <a:t>5. Elaboração dos conteúdos e jogabilidade;</a:t>
            </a:r>
          </a:p>
        </p:txBody>
      </p:sp>
      <p:pic>
        <p:nvPicPr>
          <p:cNvPr id="22" name="Imagem 21">
            <a:extLst>
              <a:ext uri="{FF2B5EF4-FFF2-40B4-BE49-F238E27FC236}">
                <a16:creationId xmlns:a16="http://schemas.microsoft.com/office/drawing/2014/main" id="{672C01D8-BEA1-17CB-8A6E-CCBF34D7A6B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44123"/>
          <a:stretch/>
        </p:blipFill>
        <p:spPr>
          <a:xfrm>
            <a:off x="11224260" y="4670824"/>
            <a:ext cx="1234553" cy="1242805"/>
          </a:xfrm>
          <a:prstGeom prst="rect">
            <a:avLst/>
          </a:prstGeom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id="{BB2838C3-F4B4-C28D-1480-E3269712D5A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54615"/>
          <a:stretch/>
        </p:blipFill>
        <p:spPr>
          <a:xfrm>
            <a:off x="10107236" y="4744746"/>
            <a:ext cx="1002753" cy="124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8007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144</Words>
  <Application>Microsoft Macintosh PowerPoint</Application>
  <PresentationFormat>Ecrã Panorâmico</PresentationFormat>
  <Paragraphs>16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DidactGothic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Fernando Borges</dc:creator>
  <cp:lastModifiedBy>Fernando Borges</cp:lastModifiedBy>
  <cp:revision>3</cp:revision>
  <dcterms:created xsi:type="dcterms:W3CDTF">2023-11-27T11:37:07Z</dcterms:created>
  <dcterms:modified xsi:type="dcterms:W3CDTF">2024-05-07T11:40:45Z</dcterms:modified>
</cp:coreProperties>
</file>